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flcollective.co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9032">
            <a:off x="43574" y="3359324"/>
            <a:ext cx="11136052" cy="12088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92741">
            <a:off x="855100" y="4775090"/>
            <a:ext cx="103282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Phonetic</a:t>
            </a:r>
            <a:r>
              <a:rPr lang="fr-FR" sz="6000" dirty="0">
                <a:solidFill>
                  <a:schemeClr val="bg1"/>
                </a:solidFill>
                <a:latin typeface="20th Century Font" panose="00000400000000000000" pitchFamily="2" charset="0"/>
              </a:rPr>
              <a:t> </a:t>
            </a:r>
            <a:r>
              <a:rPr lang="fr-FR" sz="6000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Symbols</a:t>
            </a:r>
            <a:r>
              <a:rPr lang="fr-FR" sz="6000" dirty="0">
                <a:solidFill>
                  <a:schemeClr val="bg1"/>
                </a:solidFill>
                <a:latin typeface="20th Century Font" panose="00000400000000000000" pitchFamily="2" charset="0"/>
              </a:rPr>
              <a:t> (Consonants)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374074">
            <a:off x="482116" y="2572474"/>
            <a:ext cx="9755187" cy="911476"/>
          </a:xfrm>
        </p:spPr>
        <p:txBody>
          <a:bodyPr>
            <a:noAutofit/>
          </a:bodyPr>
          <a:lstStyle/>
          <a:p>
            <a:pPr algn="ctr"/>
            <a:r>
              <a:rPr lang="fr-FR" sz="6000" dirty="0"/>
              <a:t>THE ENGLISH CLUB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188EB087-FFD8-1D7B-6B91-BC3328D33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6640">
            <a:off x="3071393" y="183393"/>
            <a:ext cx="4378594" cy="24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0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83312" y="618058"/>
            <a:ext cx="82109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Can </a:t>
            </a:r>
            <a:r>
              <a:rPr lang="fr-FR" sz="44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you</a:t>
            </a:r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44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pronouce</a:t>
            </a:r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44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these</a:t>
            </a:r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44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words</a:t>
            </a:r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35552"/>
            <a:ext cx="2395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rlin Sans FB Demi" panose="020E0802020502020306" pitchFamily="34" charset="0"/>
              </a:rPr>
              <a:t>1. Biscuit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21126" y="1830487"/>
            <a:ext cx="2797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rlin Sans FB Demi" panose="020E0802020502020306" pitchFamily="34" charset="0"/>
              </a:rPr>
              <a:t>2. Climbing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6452" y="1830487"/>
            <a:ext cx="2734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rlin Sans FB Demi" panose="020E0802020502020306" pitchFamily="34" charset="0"/>
              </a:rPr>
              <a:t>3. Bouquet  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45949"/>
            <a:ext cx="2395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rlin Sans FB Demi" panose="020E0802020502020306" pitchFamily="34" charset="0"/>
              </a:rPr>
              <a:t>4. Island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6452" y="3535023"/>
            <a:ext cx="3677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rlin Sans FB Demi" panose="020E0802020502020306" pitchFamily="34" charset="0"/>
              </a:rPr>
              <a:t>5. Xenophobia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009" y="2687463"/>
            <a:ext cx="2750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/ˈ</a:t>
            </a:r>
            <a:r>
              <a:rPr lang="fr-FR" altLang="fr-FR" sz="4400" b="1" dirty="0" err="1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bɪs.kɪt</a:t>
            </a: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 </a:t>
            </a:r>
            <a:endParaRPr lang="fr-FR" altLang="fr-FR" sz="6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413338" y="2657440"/>
            <a:ext cx="27735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</a:t>
            </a:r>
            <a:r>
              <a:rPr lang="fr-FR" altLang="fr-FR" sz="4400" b="1" dirty="0" err="1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klaɪ.mɪŋ</a:t>
            </a: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</a:t>
            </a:r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8187363" y="2657440"/>
            <a:ext cx="2504083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</a:t>
            </a:r>
            <a:r>
              <a:rPr lang="fr-FR" altLang="fr-FR" sz="4400" b="1" dirty="0" err="1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bʊˈkeɪ</a:t>
            </a: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5800" y="4370370"/>
            <a:ext cx="27270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/ˈ</a:t>
            </a:r>
            <a:r>
              <a:rPr lang="fr-FR" altLang="fr-FR" sz="4400" b="1" dirty="0" err="1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aɪ.lənd</a:t>
            </a: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51298" y="4382366"/>
            <a:ext cx="41280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</a:t>
            </a:r>
            <a:r>
              <a:rPr lang="fr-FR" altLang="fr-FR" sz="4400" b="1" dirty="0" err="1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zen.əˈfəʊ.bi.ə</a:t>
            </a:r>
            <a:r>
              <a:rPr lang="fr-FR" altLang="fr-FR" sz="4400" b="1" dirty="0">
                <a:solidFill>
                  <a:srgbClr val="00206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9275820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9" grpId="0"/>
      <p:bldP spid="20" grpId="0"/>
      <p:bldP spid="22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9066" y="126610"/>
            <a:ext cx="54874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The English Alphabets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833" y="1399454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4866" y="1425666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148" y="1427094"/>
            <a:ext cx="4699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69540" y="1419408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35392" y="142709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5484" y="142709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89115" y="1286046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9880" y="1399454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4885" y="1419408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6148" y="2788608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256" y="2749538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4885" y="277416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32836" y="2791438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89115" y="2738660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69540" y="2752743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880" y="2738660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q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231" y="4115847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5392" y="2702181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09526" y="2730930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19311" y="415012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32836" y="4115847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35392" y="415012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09526" y="412602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0138" y="415012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4885" y="412602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16624" y="415012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z</a:t>
            </a:r>
          </a:p>
        </p:txBody>
      </p:sp>
      <p:sp>
        <p:nvSpPr>
          <p:cNvPr id="2" name="Multiply 1"/>
          <p:cNvSpPr/>
          <p:nvPr/>
        </p:nvSpPr>
        <p:spPr>
          <a:xfrm>
            <a:off x="117659" y="1479938"/>
            <a:ext cx="921726" cy="1294227"/>
          </a:xfrm>
          <a:prstGeom prst="mathMultiply">
            <a:avLst>
              <a:gd name="adj1" fmla="val 5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Multiply 29"/>
          <p:cNvSpPr/>
          <p:nvPr/>
        </p:nvSpPr>
        <p:spPr>
          <a:xfrm>
            <a:off x="4626059" y="1444433"/>
            <a:ext cx="921726" cy="1294227"/>
          </a:xfrm>
          <a:prstGeom prst="mathMultiply">
            <a:avLst>
              <a:gd name="adj1" fmla="val 5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Multiply 30"/>
          <p:cNvSpPr/>
          <p:nvPr/>
        </p:nvSpPr>
        <p:spPr>
          <a:xfrm>
            <a:off x="5877334" y="2804199"/>
            <a:ext cx="921726" cy="1294227"/>
          </a:xfrm>
          <a:prstGeom prst="mathMultiply">
            <a:avLst>
              <a:gd name="adj1" fmla="val 5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Multiply 31"/>
          <p:cNvSpPr/>
          <p:nvPr/>
        </p:nvSpPr>
        <p:spPr>
          <a:xfrm>
            <a:off x="2368636" y="4130216"/>
            <a:ext cx="921726" cy="1294227"/>
          </a:xfrm>
          <a:prstGeom prst="mathMultiply">
            <a:avLst>
              <a:gd name="adj1" fmla="val 5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extBox 32"/>
          <p:cNvSpPr txBox="1"/>
          <p:nvPr/>
        </p:nvSpPr>
        <p:spPr>
          <a:xfrm>
            <a:off x="4145782" y="5645056"/>
            <a:ext cx="41602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20th Century Font" panose="00000400000000000000" pitchFamily="2" charset="0"/>
              </a:rPr>
              <a:t>Consonants (21)</a:t>
            </a:r>
          </a:p>
        </p:txBody>
      </p:sp>
      <p:sp>
        <p:nvSpPr>
          <p:cNvPr id="34" name="Multiply 33"/>
          <p:cNvSpPr/>
          <p:nvPr/>
        </p:nvSpPr>
        <p:spPr>
          <a:xfrm>
            <a:off x="9978469" y="1306338"/>
            <a:ext cx="921726" cy="1294227"/>
          </a:xfrm>
          <a:prstGeom prst="mathMultiply">
            <a:avLst>
              <a:gd name="adj1" fmla="val 5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51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2" grpId="0" animBg="1"/>
      <p:bldP spid="30" grpId="0" animBg="1"/>
      <p:bldP spid="31" grpId="0" animBg="1"/>
      <p:bldP spid="32" grpId="0" animBg="1"/>
      <p:bldP spid="33" grpId="0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773" y="342834"/>
            <a:ext cx="11165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Now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,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let’s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extract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‘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sounds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’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from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these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consonant alphabets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78421" y="980469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9023" y="1031432"/>
            <a:ext cx="4699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64854" y="1074724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2876" y="1074724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28151" y="103143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6993" y="980469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9023" y="230606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0201" y="961061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492" y="218466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8593" y="2311533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96534" y="2238711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0558" y="2238711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0006" y="3404857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2888" y="2296861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0319" y="230606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28973" y="3522826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2888" y="3551972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22478" y="350393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98561" y="3503935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24234" y="3420496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96534" y="3426934"/>
            <a:ext cx="481818" cy="1107996"/>
          </a:xfrm>
          <a:prstGeom prst="rect">
            <a:avLst/>
          </a:prstGeom>
          <a:noFill/>
        </p:spPr>
        <p:txBody>
          <a:bodyPr wrap="square" numCol="1" spcCol="252000" rtlCol="0">
            <a:spAutoFit/>
          </a:bodyPr>
          <a:lstStyle/>
          <a:p>
            <a:pPr algn="ctr"/>
            <a:r>
              <a:rPr 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847" y="1047688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679" y="2296861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6918" y="1060549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46943" y="1031432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18747" y="1069275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8586" y="1014145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88353" y="2309889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40631" y="2311117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17076" y="2306062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74411" y="2318938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8017" y="2293942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0663" y="3503935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97795" y="3536225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9943" y="3589917"/>
            <a:ext cx="1380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 /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61766" y="3435390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59824" y="1045888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84951" y="4571890"/>
            <a:ext cx="14654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 err="1">
                <a:solidFill>
                  <a:srgbClr val="002060"/>
                </a:solidFill>
                <a:latin typeface="Berlin Sans FB Demi" panose="020E0802020502020306" pitchFamily="34" charset="0"/>
              </a:rPr>
              <a:t>tʃ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06106" y="4564110"/>
            <a:ext cx="11448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ʃ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02829" y="4572875"/>
            <a:ext cx="191751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 err="1">
                <a:solidFill>
                  <a:srgbClr val="002060"/>
                </a:solidFill>
                <a:latin typeface="Berlin Sans FB Demi" panose="020E0802020502020306" pitchFamily="34" charset="0"/>
              </a:rPr>
              <a:t>dʒ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237183" y="4534930"/>
            <a:ext cx="14189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ʒ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708707" y="4515409"/>
            <a:ext cx="140134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ŋ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152066" y="4556330"/>
            <a:ext cx="140775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</a:t>
            </a:r>
            <a:r>
              <a:rPr lang="fr-FR" altLang="fr-FR" sz="6600" dirty="0">
                <a:solidFill>
                  <a:srgbClr val="002060"/>
                </a:solidFill>
                <a:latin typeface="Berlin Sans FB Demi" panose="020E0802020502020306" pitchFamily="34" charset="0"/>
              </a:rPr>
              <a:t>θ</a:t>
            </a:r>
            <a:r>
              <a:rPr lang="fr-FR" alt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</a:t>
            </a:r>
          </a:p>
        </p:txBody>
      </p:sp>
      <p:sp>
        <p:nvSpPr>
          <p:cNvPr id="53" name="Rectangle 5"/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618081" y="4580178"/>
            <a:ext cx="11272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6600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r>
              <a:rPr lang="fr-FR" altLang="fr-FR" sz="6600" dirty="0">
                <a:solidFill>
                  <a:srgbClr val="002060"/>
                </a:solidFill>
                <a:latin typeface="Arial" panose="020B0604020202020204" pitchFamily="34" charset="0"/>
              </a:rPr>
              <a:t>ð</a:t>
            </a:r>
            <a:r>
              <a:rPr lang="fr-FR" altLang="fr-FR" sz="6600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86687" y="3566228"/>
            <a:ext cx="11689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latin typeface="Berlin Sans FB Demi" panose="020E0802020502020306" pitchFamily="34" charset="0"/>
              </a:rPr>
              <a:t>/  /</a:t>
            </a:r>
          </a:p>
        </p:txBody>
      </p:sp>
    </p:spTree>
    <p:extLst>
      <p:ext uri="{BB962C8B-B14F-4D97-AF65-F5344CB8AC3E}">
        <p14:creationId xmlns:p14="http://schemas.microsoft.com/office/powerpoint/2010/main" val="1023086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7" grpId="0"/>
      <p:bldP spid="48" grpId="0"/>
      <p:bldP spid="50" grpId="0"/>
      <p:bldP spid="52" grpId="0"/>
      <p:bldP spid="54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ngish Phonetics Pronunciation Consonants Sounds.fl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3253" y="-126608"/>
            <a:ext cx="71228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Now</a:t>
            </a:r>
            <a:r>
              <a:rPr lang="fr-FR" sz="3200" b="1" dirty="0">
                <a:solidFill>
                  <a:schemeClr val="bg1"/>
                </a:solidFill>
                <a:latin typeface="20th Century Font" panose="00000400000000000000" pitchFamily="2" charset="0"/>
              </a:rPr>
              <a:t>, </a:t>
            </a:r>
            <a:r>
              <a:rPr lang="fr-FR" sz="3200" b="1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let’s</a:t>
            </a:r>
            <a:r>
              <a:rPr lang="fr-FR" sz="3200" b="1" dirty="0">
                <a:solidFill>
                  <a:schemeClr val="bg1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practise</a:t>
            </a:r>
            <a:r>
              <a:rPr lang="fr-FR" sz="3200" b="1" dirty="0">
                <a:solidFill>
                  <a:schemeClr val="bg1"/>
                </a:solidFill>
                <a:latin typeface="20th Century Font" panose="00000400000000000000" pitchFamily="2" charset="0"/>
              </a:rPr>
              <a:t> the consonant </a:t>
            </a:r>
            <a:r>
              <a:rPr lang="fr-FR" sz="3200" b="1" dirty="0" err="1">
                <a:solidFill>
                  <a:schemeClr val="bg1"/>
                </a:solidFill>
                <a:latin typeface="20th Century Font" panose="00000400000000000000" pitchFamily="2" charset="0"/>
              </a:rPr>
              <a:t>sounds</a:t>
            </a:r>
            <a:endParaRPr lang="fr-FR" sz="3200" b="1" dirty="0">
              <a:solidFill>
                <a:schemeClr val="bg1"/>
              </a:solidFill>
              <a:latin typeface="20th Century Fon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10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0377" y="0"/>
            <a:ext cx="9111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Find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the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words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these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phonetic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symbols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represent</a:t>
            </a:r>
            <a:endParaRPr lang="fr-FR" sz="3200" b="1" dirty="0">
              <a:solidFill>
                <a:srgbClr val="C00000"/>
              </a:solidFill>
              <a:latin typeface="20th Century Font" panose="000004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0377" y="754353"/>
            <a:ext cx="67730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Comic Sans MS" panose="030F0702030302020204" pitchFamily="66" charset="0"/>
              </a:rPr>
              <a:t>/ˈ</a:t>
            </a:r>
            <a:r>
              <a:rPr lang="fr-FR" altLang="fr-FR" sz="4000" dirty="0" err="1">
                <a:latin typeface="Comic Sans MS" panose="030F0702030302020204" pitchFamily="66" charset="0"/>
              </a:rPr>
              <a:t>dʒæk.ɪt</a:t>
            </a:r>
            <a:r>
              <a:rPr lang="fr-FR" altLang="fr-FR" sz="4000" dirty="0">
                <a:latin typeface="Comic Sans MS" panose="030F0702030302020204" pitchFamily="66" charset="0"/>
              </a:rPr>
              <a:t>/: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u="sng" dirty="0">
                <a:latin typeface="Comic Sans MS" panose="030F0702030302020204" pitchFamily="66" charset="0"/>
              </a:rPr>
              <a:t>                     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860377" y="1631817"/>
            <a:ext cx="56957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Comic Sans MS" panose="030F0702030302020204" pitchFamily="66" charset="0"/>
              </a:rPr>
              <a:t>/</a:t>
            </a:r>
            <a:r>
              <a:rPr lang="fr-FR" altLang="fr-FR" sz="4000" dirty="0" err="1">
                <a:latin typeface="Arial" panose="020B0604020202020204" pitchFamily="34" charset="0"/>
              </a:rPr>
              <a:t>θɪŋk</a:t>
            </a:r>
            <a:r>
              <a:rPr lang="fr-FR" altLang="fr-FR" sz="4000" dirty="0">
                <a:latin typeface="Comic Sans MS" panose="030F0702030302020204" pitchFamily="66" charset="0"/>
              </a:rPr>
              <a:t>/: </a:t>
            </a:r>
            <a:r>
              <a:rPr lang="fr-FR" altLang="fr-FR" sz="4000" u="sng" dirty="0">
                <a:latin typeface="Comic Sans MS" panose="030F0702030302020204" pitchFamily="66" charset="0"/>
              </a:rPr>
              <a:t>                     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0377" y="2509281"/>
            <a:ext cx="57839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Comic Sans MS" panose="030F0702030302020204" pitchFamily="66" charset="0"/>
              </a:rPr>
              <a:t>/</a:t>
            </a:r>
            <a:r>
              <a:rPr lang="fr-FR" altLang="fr-FR" sz="4000" dirty="0" err="1">
                <a:latin typeface="Arial" panose="020B0604020202020204" pitchFamily="34" charset="0"/>
              </a:rPr>
              <a:t>ʃɔːrt</a:t>
            </a:r>
            <a:r>
              <a:rPr lang="fr-FR" altLang="fr-FR" sz="4000" dirty="0">
                <a:latin typeface="Comic Sans MS" panose="030F0702030302020204" pitchFamily="66" charset="0"/>
              </a:rPr>
              <a:t>/: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u="sng" dirty="0">
                <a:latin typeface="Comic Sans MS" panose="030F0702030302020204" pitchFamily="66" charset="0"/>
              </a:rPr>
              <a:t>                     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0377" y="3386745"/>
            <a:ext cx="7032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Comic Sans MS" panose="030F0702030302020204" pitchFamily="66" charset="0"/>
              </a:rPr>
              <a:t>/</a:t>
            </a:r>
            <a:r>
              <a:rPr lang="fr-FR" altLang="fr-FR" sz="4000" dirty="0">
                <a:latin typeface="Arial" panose="020B0604020202020204" pitchFamily="34" charset="0"/>
              </a:rPr>
              <a:t>ˈjuː.ʒu.ə.li</a:t>
            </a:r>
            <a:r>
              <a:rPr lang="fr-FR" altLang="fr-FR" sz="4000" dirty="0">
                <a:latin typeface="Comic Sans MS" panose="030F0702030302020204" pitchFamily="66" charset="0"/>
              </a:rPr>
              <a:t>/: </a:t>
            </a:r>
            <a:r>
              <a:rPr lang="fr-FR" altLang="fr-FR" sz="4000" u="sng" dirty="0">
                <a:latin typeface="Comic Sans MS" panose="030F0702030302020204" pitchFamily="66" charset="0"/>
              </a:rPr>
              <a:t>                     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0377" y="4308110"/>
            <a:ext cx="5998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Comic Sans MS" panose="030F0702030302020204" pitchFamily="66" charset="0"/>
              </a:rPr>
              <a:t>/</a:t>
            </a:r>
            <a:r>
              <a:rPr lang="fr-FR" altLang="fr-FR" sz="4000" dirty="0">
                <a:latin typeface="Arial" panose="020B0604020202020204" pitchFamily="34" charset="0"/>
              </a:rPr>
              <a:t> /</a:t>
            </a:r>
            <a:r>
              <a:rPr lang="fr-FR" altLang="fr-FR" sz="4000" dirty="0" err="1">
                <a:latin typeface="Arial" panose="020B0604020202020204" pitchFamily="34" charset="0"/>
              </a:rPr>
              <a:t>ðeər</a:t>
            </a:r>
            <a:r>
              <a:rPr lang="fr-FR" altLang="fr-FR" sz="4000" dirty="0">
                <a:latin typeface="Comic Sans MS" panose="030F0702030302020204" pitchFamily="66" charset="0"/>
              </a:rPr>
              <a:t>/: </a:t>
            </a:r>
            <a:r>
              <a:rPr lang="fr-FR" altLang="fr-FR" sz="4000" u="sng" dirty="0">
                <a:latin typeface="Comic Sans MS" panose="030F0702030302020204" pitchFamily="66" charset="0"/>
              </a:rPr>
              <a:t>                      </a:t>
            </a:r>
            <a:r>
              <a:rPr lang="fr-FR" altLang="fr-FR" sz="4000" u="sng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fr-FR" altLang="fr-FR" sz="4000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603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910" y="0"/>
            <a:ext cx="1153947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Fill in the blanks with: /j/, /h/, /ʃ/, /</a:t>
            </a:r>
            <a:r>
              <a:rPr lang="en-GB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tʃ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/, /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/, /ŋ/, /ʒ/, /</a:t>
            </a:r>
            <a:r>
              <a:rPr lang="en-GB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dʒ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/, /f/ or /ð/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hello: /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elˈəʊ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      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jeep: /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iːp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</a:p>
          <a:p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Further: /ˈ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fɜːr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 r/          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king: /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kɪ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</a:p>
          <a:p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tajine: /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tæ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iːn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    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touchy: /ˈ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tʌ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</a:p>
          <a:p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tough: /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tʌ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          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faith: /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feɪ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     </a:t>
            </a:r>
            <a:r>
              <a:rPr lang="en-GB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fashion: /ˈ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fæ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ə n/             </a:t>
            </a:r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yoghurt: /ˈ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ɒg.rət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 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2358887" y="1457740"/>
            <a:ext cx="424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84107" y="2062103"/>
            <a:ext cx="424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ð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8244" y="2665077"/>
            <a:ext cx="424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ʒ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9462" y="3248457"/>
            <a:ext cx="424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63338" y="1457740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dʒ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8625" y="2040854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ŋ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73863" y="2706224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tʃ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12694" y="3306987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32314" y="3956343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ʃ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6763" y="3885681"/>
            <a:ext cx="84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41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7498" y="-103031"/>
            <a:ext cx="9111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Find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the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words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these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phonetic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symbols</a:t>
            </a:r>
            <a:r>
              <a:rPr lang="fr-FR" sz="3200" b="1" dirty="0">
                <a:solidFill>
                  <a:srgbClr val="C00000"/>
                </a:solidFill>
                <a:latin typeface="20th Century Font" panose="00000400000000000000" pitchFamily="2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20th Century Font" panose="00000400000000000000" pitchFamily="2" charset="0"/>
              </a:rPr>
              <a:t>represent</a:t>
            </a:r>
            <a:endParaRPr lang="fr-FR" sz="3200" b="1" dirty="0">
              <a:solidFill>
                <a:srgbClr val="C00000"/>
              </a:solidFill>
              <a:latin typeface="20th Century Font" panose="00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172" y="904974"/>
            <a:ext cx="11513712" cy="427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fiːl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GB" sz="2400" u="sng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trʌb.l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 ̩/: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v.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streŋ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ðɪs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lɑːf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w.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təˈgeð.ə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ː/ 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drɪŋk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/ˌ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ek.sɪˈbɪʃ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ə n/: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/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ɪn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wɔːk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y.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dɪˈskʌʃ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ə n/ 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tʃiːz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o.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kwes.tʃən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gær.ɑːʒ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  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dʒʌst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p.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ɪkˈskjuːz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aa.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huːz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 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sɪŋ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skaɪ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ab.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jes.tə.rdeɪ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/ˈpiː.pl ̩ /: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hʌŋ.gri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ac.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rɪˈsiːt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brʌð.ə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/: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ɪgˈzæm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ad. /ˈ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æs.mə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/: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nɒk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ː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ː/ :</a:t>
            </a:r>
            <a:r>
              <a:rPr 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GB" sz="24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70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d16601f5cabaca1d5f4ed45d0614f350c0d87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1357</TotalTime>
  <Words>635</Words>
  <Application>Microsoft Office PowerPoint</Application>
  <PresentationFormat>Widescreen</PresentationFormat>
  <Paragraphs>123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20th Century Font</vt:lpstr>
      <vt:lpstr>Arial</vt:lpstr>
      <vt:lpstr>Bell MT</vt:lpstr>
      <vt:lpstr>Berlin Sans FB Demi</vt:lpstr>
      <vt:lpstr>Comic Sans MS</vt:lpstr>
      <vt:lpstr>Impact</vt:lpstr>
      <vt:lpstr>Times New Roman</vt:lpstr>
      <vt:lpstr>Main Event</vt:lpstr>
      <vt:lpstr>THE ENGLISH CLUB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4, period I</dc:title>
  <dc:creator>Mourad EL HANAFI</dc:creator>
  <cp:lastModifiedBy>ELHANAFI.MOURAD</cp:lastModifiedBy>
  <cp:revision>38</cp:revision>
  <dcterms:created xsi:type="dcterms:W3CDTF">2016-11-10T22:33:42Z</dcterms:created>
  <dcterms:modified xsi:type="dcterms:W3CDTF">2023-02-26T18:33:05Z</dcterms:modified>
</cp:coreProperties>
</file>